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8" r:id="rId14"/>
    <p:sldId id="269" r:id="rId15"/>
    <p:sldId id="270" r:id="rId16"/>
    <p:sldId id="271" r:id="rId17"/>
    <p:sldId id="272" r:id="rId18"/>
    <p:sldId id="278" r:id="rId19"/>
    <p:sldId id="281" r:id="rId20"/>
    <p:sldId id="282" r:id="rId21"/>
    <p:sldId id="284" r:id="rId22"/>
    <p:sldId id="283" r:id="rId23"/>
    <p:sldId id="285" r:id="rId24"/>
    <p:sldId id="286" r:id="rId25"/>
    <p:sldId id="287" r:id="rId26"/>
    <p:sldId id="288" r:id="rId27"/>
    <p:sldId id="289" r:id="rId28"/>
    <p:sldId id="290" r:id="rId29"/>
    <p:sldId id="291" r:id="rId30"/>
    <p:sldId id="292" r:id="rId31"/>
    <p:sldId id="273" r:id="rId32"/>
    <p:sldId id="274" r:id="rId33"/>
    <p:sldId id="275" r:id="rId34"/>
    <p:sldId id="276" r:id="rId35"/>
    <p:sldId id="277" r:id="rId36"/>
    <p:sldId id="293" r:id="rId37"/>
    <p:sldId id="296" r:id="rId38"/>
    <p:sldId id="297" r:id="rId39"/>
    <p:sldId id="298" r:id="rId40"/>
    <p:sldId id="299" r:id="rId41"/>
    <p:sldId id="300" r:id="rId42"/>
    <p:sldId id="294" r:id="rId43"/>
    <p:sldId id="301" r:id="rId44"/>
    <p:sldId id="302" r:id="rId45"/>
    <p:sldId id="303" r:id="rId46"/>
    <p:sldId id="304" r:id="rId47"/>
    <p:sldId id="305" r:id="rId48"/>
    <p:sldId id="29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2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529087-2FF4-4480-8019-E8BFF19177CF}" type="datetimeFigureOut">
              <a:rPr lang="en-US" smtClean="0"/>
              <a:t>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22E6A-8AB7-403F-A25B-63591D19D704}" type="slidenum">
              <a:rPr lang="en-US" smtClean="0"/>
              <a:t>‹#›</a:t>
            </a:fld>
            <a:endParaRPr lang="en-US"/>
          </a:p>
        </p:txBody>
      </p:sp>
    </p:spTree>
    <p:extLst>
      <p:ext uri="{BB962C8B-B14F-4D97-AF65-F5344CB8AC3E}">
        <p14:creationId xmlns:p14="http://schemas.microsoft.com/office/powerpoint/2010/main" val="256639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322E6A-8AB7-403F-A25B-63591D19D704}" type="slidenum">
              <a:rPr lang="en-US" smtClean="0"/>
              <a:t>2</a:t>
            </a:fld>
            <a:endParaRPr lang="en-US"/>
          </a:p>
        </p:txBody>
      </p:sp>
    </p:spTree>
    <p:extLst>
      <p:ext uri="{BB962C8B-B14F-4D97-AF65-F5344CB8AC3E}">
        <p14:creationId xmlns:p14="http://schemas.microsoft.com/office/powerpoint/2010/main" val="259210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a:t>
            </a:r>
            <a:endParaRPr lang="en-US" dirty="0"/>
          </a:p>
        </p:txBody>
      </p:sp>
      <p:sp>
        <p:nvSpPr>
          <p:cNvPr id="4" name="Slide Number Placeholder 3"/>
          <p:cNvSpPr>
            <a:spLocks noGrp="1"/>
          </p:cNvSpPr>
          <p:nvPr>
            <p:ph type="sldNum" sz="quarter" idx="10"/>
          </p:nvPr>
        </p:nvSpPr>
        <p:spPr/>
        <p:txBody>
          <a:bodyPr/>
          <a:lstStyle/>
          <a:p>
            <a:fld id="{45322E6A-8AB7-403F-A25B-63591D19D704}" type="slidenum">
              <a:rPr lang="en-US" smtClean="0"/>
              <a:t>46</a:t>
            </a:fld>
            <a:endParaRPr lang="en-US"/>
          </a:p>
        </p:txBody>
      </p:sp>
    </p:spTree>
    <p:extLst>
      <p:ext uri="{BB962C8B-B14F-4D97-AF65-F5344CB8AC3E}">
        <p14:creationId xmlns:p14="http://schemas.microsoft.com/office/powerpoint/2010/main" val="131977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8D51FE-B545-439B-9AD9-BEBEBB94BD5C}"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96263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D51FE-B545-439B-9AD9-BEBEBB94BD5C}"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35666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D51FE-B545-439B-9AD9-BEBEBB94BD5C}"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148602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D51FE-B545-439B-9AD9-BEBEBB94BD5C}"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92898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8D51FE-B545-439B-9AD9-BEBEBB94BD5C}"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41180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8D51FE-B545-439B-9AD9-BEBEBB94BD5C}"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11128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8D51FE-B545-439B-9AD9-BEBEBB94BD5C}" type="datetimeFigureOut">
              <a:rPr lang="en-US" smtClean="0"/>
              <a:t>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99515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8D51FE-B545-439B-9AD9-BEBEBB94BD5C}" type="datetimeFigureOut">
              <a:rPr lang="en-US" smtClean="0"/>
              <a:t>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4165855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D51FE-B545-439B-9AD9-BEBEBB94BD5C}" type="datetimeFigureOut">
              <a:rPr lang="en-US" smtClean="0"/>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07037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8D51FE-B545-439B-9AD9-BEBEBB94BD5C}"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423617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8D51FE-B545-439B-9AD9-BEBEBB94BD5C}"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604FD-B2DB-4551-9059-7D180FE8487D}" type="slidenum">
              <a:rPr lang="en-US" smtClean="0"/>
              <a:t>‹#›</a:t>
            </a:fld>
            <a:endParaRPr lang="en-US"/>
          </a:p>
        </p:txBody>
      </p:sp>
    </p:spTree>
    <p:extLst>
      <p:ext uri="{BB962C8B-B14F-4D97-AF65-F5344CB8AC3E}">
        <p14:creationId xmlns:p14="http://schemas.microsoft.com/office/powerpoint/2010/main" val="286631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D51FE-B545-439B-9AD9-BEBEBB94BD5C}" type="datetimeFigureOut">
              <a:rPr lang="en-US" smtClean="0"/>
              <a:t>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604FD-B2DB-4551-9059-7D180FE8487D}" type="slidenum">
              <a:rPr lang="en-US" smtClean="0"/>
              <a:t>‹#›</a:t>
            </a:fld>
            <a:endParaRPr lang="en-US"/>
          </a:p>
        </p:txBody>
      </p:sp>
    </p:spTree>
    <p:extLst>
      <p:ext uri="{BB962C8B-B14F-4D97-AF65-F5344CB8AC3E}">
        <p14:creationId xmlns:p14="http://schemas.microsoft.com/office/powerpoint/2010/main" val="1125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youtube.com/watch?v=phZeE7Att_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514599"/>
          </a:xfrm>
        </p:spPr>
        <p:txBody>
          <a:bodyPr>
            <a:normAutofit/>
          </a:bodyPr>
          <a:lstStyle/>
          <a:p>
            <a:r>
              <a:rPr lang="en-US" sz="9600" dirty="0" smtClean="0">
                <a:latin typeface="Algerian" pitchFamily="82" charset="0"/>
              </a:rPr>
              <a:t>ART HISTORY </a:t>
            </a:r>
            <a:endParaRPr lang="en-US" sz="9600" dirty="0">
              <a:latin typeface="Algerian" pitchFamily="82" charset="0"/>
            </a:endParaRPr>
          </a:p>
        </p:txBody>
      </p:sp>
      <p:sp>
        <p:nvSpPr>
          <p:cNvPr id="3" name="Subtitle 2"/>
          <p:cNvSpPr>
            <a:spLocks noGrp="1"/>
          </p:cNvSpPr>
          <p:nvPr>
            <p:ph type="subTitle" idx="1"/>
          </p:nvPr>
        </p:nvSpPr>
        <p:spPr>
          <a:xfrm>
            <a:off x="762000" y="3810000"/>
            <a:ext cx="7772400" cy="2362200"/>
          </a:xfrm>
        </p:spPr>
        <p:txBody>
          <a:bodyPr>
            <a:normAutofit/>
          </a:bodyPr>
          <a:lstStyle/>
          <a:p>
            <a:r>
              <a:rPr lang="en-US" sz="3600" dirty="0" smtClean="0">
                <a:solidFill>
                  <a:srgbClr val="0070C0"/>
                </a:solidFill>
                <a:latin typeface="Algerian" pitchFamily="82" charset="0"/>
              </a:rPr>
              <a:t>Brief tales of the vast stories behind artistic styles </a:t>
            </a:r>
            <a:endParaRPr lang="en-US" sz="3600" dirty="0">
              <a:solidFill>
                <a:srgbClr val="0070C0"/>
              </a:solidFill>
              <a:latin typeface="Algerian" pitchFamily="82" charset="0"/>
            </a:endParaRPr>
          </a:p>
        </p:txBody>
      </p:sp>
    </p:spTree>
    <p:extLst>
      <p:ext uri="{BB962C8B-B14F-4D97-AF65-F5344CB8AC3E}">
        <p14:creationId xmlns:p14="http://schemas.microsoft.com/office/powerpoint/2010/main" val="3366670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lstStyle/>
          <a:p>
            <a:r>
              <a:rPr lang="en-US" dirty="0" smtClean="0">
                <a:latin typeface="Algerian" pitchFamily="82" charset="0"/>
              </a:rPr>
              <a:t>Carbon Dating : What is it?</a:t>
            </a:r>
            <a:endParaRPr lang="en-US" dirty="0">
              <a:latin typeface="Algerian" pitchFamily="82" charset="0"/>
            </a:endParaRPr>
          </a:p>
        </p:txBody>
      </p:sp>
      <p:sp>
        <p:nvSpPr>
          <p:cNvPr id="3" name="Content Placeholder 2"/>
          <p:cNvSpPr>
            <a:spLocks noGrp="1"/>
          </p:cNvSpPr>
          <p:nvPr>
            <p:ph idx="1"/>
          </p:nvPr>
        </p:nvSpPr>
        <p:spPr>
          <a:xfrm>
            <a:off x="1524000" y="3429000"/>
            <a:ext cx="7162800" cy="2697163"/>
          </a:xfrm>
        </p:spPr>
        <p:txBody>
          <a:bodyPr/>
          <a:lstStyle/>
          <a:p>
            <a:pPr marL="0" indent="0">
              <a:buNone/>
            </a:pPr>
            <a:r>
              <a:rPr lang="en-US" dirty="0" smtClean="0">
                <a:hlinkClick r:id="rId2"/>
              </a:rPr>
              <a:t>Science in Art! Itow would be proud </a:t>
            </a:r>
            <a:endParaRPr lang="en-US" dirty="0"/>
          </a:p>
        </p:txBody>
      </p:sp>
    </p:spTree>
    <p:extLst>
      <p:ext uri="{BB962C8B-B14F-4D97-AF65-F5344CB8AC3E}">
        <p14:creationId xmlns:p14="http://schemas.microsoft.com/office/powerpoint/2010/main" val="173678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1219201"/>
            <a:ext cx="8229600" cy="4495800"/>
          </a:xfrm>
        </p:spPr>
        <p:txBody>
          <a:bodyPr>
            <a:normAutofit/>
          </a:bodyPr>
          <a:lstStyle/>
          <a:p>
            <a:pPr marL="0" indent="0" algn="ctr">
              <a:buNone/>
            </a:pPr>
            <a:r>
              <a:rPr lang="en-US" sz="6000" dirty="0" smtClean="0">
                <a:solidFill>
                  <a:srgbClr val="4D269A"/>
                </a:solidFill>
                <a:latin typeface="Algerian" pitchFamily="82" charset="0"/>
              </a:rPr>
              <a:t>Egyptian Art:  3100 B.C. – 30 B.C.</a:t>
            </a:r>
            <a:endParaRPr lang="en-US" sz="3600" dirty="0">
              <a:solidFill>
                <a:srgbClr val="4D269A"/>
              </a:solidFill>
            </a:endParaRPr>
          </a:p>
          <a:p>
            <a:pPr algn="ctr"/>
            <a:endParaRPr lang="en-US" sz="6000" dirty="0">
              <a:solidFill>
                <a:srgbClr val="4D269A"/>
              </a:solidFill>
              <a:latin typeface="Algerian" pitchFamily="82" charset="0"/>
            </a:endParaRPr>
          </a:p>
          <a:p>
            <a:pPr algn="ctr"/>
            <a:r>
              <a:rPr lang="en-US" sz="2800" dirty="0" smtClean="0"/>
              <a:t>Characteristics: Art with an Afterlife focus. Pyramids, sculptures, and </a:t>
            </a:r>
            <a:r>
              <a:rPr lang="en-US" sz="2800" dirty="0"/>
              <a:t>t</a:t>
            </a:r>
            <a:r>
              <a:rPr lang="en-US" sz="2800" dirty="0" smtClean="0"/>
              <a:t>omb paintings. </a:t>
            </a:r>
            <a:endParaRPr lang="en-US" sz="2800" dirty="0"/>
          </a:p>
        </p:txBody>
      </p:sp>
    </p:spTree>
    <p:extLst>
      <p:ext uri="{BB962C8B-B14F-4D97-AF65-F5344CB8AC3E}">
        <p14:creationId xmlns:p14="http://schemas.microsoft.com/office/powerpoint/2010/main" val="663381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latin typeface="Algerian" pitchFamily="82" charset="0"/>
              </a:rPr>
              <a:t>Egyptian</a:t>
            </a:r>
            <a:r>
              <a:rPr lang="en-US" dirty="0" smtClean="0"/>
              <a:t> </a:t>
            </a:r>
            <a:r>
              <a:rPr lang="en-US" dirty="0" smtClean="0">
                <a:latin typeface="Algerian" pitchFamily="82" charset="0"/>
              </a:rPr>
              <a:t>Book of the Dead</a:t>
            </a:r>
            <a:endParaRPr lang="en-US" dirty="0">
              <a:latin typeface="Algerian" pitchFamily="82" charset="0"/>
            </a:endParaRPr>
          </a:p>
        </p:txBody>
      </p:sp>
      <p:sp>
        <p:nvSpPr>
          <p:cNvPr id="3" name="Content Placeholder 2"/>
          <p:cNvSpPr>
            <a:spLocks noGrp="1"/>
          </p:cNvSpPr>
          <p:nvPr>
            <p:ph idx="1"/>
          </p:nvPr>
        </p:nvSpPr>
        <p:spPr>
          <a:xfrm>
            <a:off x="457200" y="990600"/>
            <a:ext cx="8229600" cy="5486400"/>
          </a:xfrm>
        </p:spPr>
        <p:txBody>
          <a:bodyPr>
            <a:normAutofit fontScale="70000" lnSpcReduction="20000"/>
          </a:bodyPr>
          <a:lstStyle/>
          <a:p>
            <a:r>
              <a:rPr lang="en-US" sz="3600" dirty="0" smtClean="0"/>
              <a:t>1600 B.C.</a:t>
            </a:r>
          </a:p>
          <a:p>
            <a:r>
              <a:rPr lang="en-US" sz="3600" dirty="0"/>
              <a:t>K</a:t>
            </a:r>
            <a:r>
              <a:rPr lang="en-US" sz="3600" dirty="0" smtClean="0"/>
              <a:t>nown to the Egyptians as “</a:t>
            </a:r>
            <a:r>
              <a:rPr lang="en-US" sz="3600" dirty="0" err="1" smtClean="0"/>
              <a:t>Reu</a:t>
            </a:r>
            <a:r>
              <a:rPr lang="en-US" sz="3600" dirty="0" smtClean="0"/>
              <a:t> nu pert </a:t>
            </a:r>
            <a:r>
              <a:rPr lang="en-US" sz="3600" dirty="0" err="1" smtClean="0"/>
              <a:t>em</a:t>
            </a:r>
            <a:r>
              <a:rPr lang="en-US" sz="3600" dirty="0" smtClean="0"/>
              <a:t> </a:t>
            </a:r>
            <a:r>
              <a:rPr lang="en-US" sz="3600" dirty="0" err="1" smtClean="0"/>
              <a:t>hru</a:t>
            </a:r>
            <a:r>
              <a:rPr lang="en-US" sz="3600" dirty="0" smtClean="0"/>
              <a:t>” translated it means “The chapters of coming forth by day.”</a:t>
            </a:r>
          </a:p>
          <a:p>
            <a:r>
              <a:rPr lang="en-US" sz="3600" dirty="0" smtClean="0"/>
              <a:t>It is a collection of chapters made up of magic spells and formulas.</a:t>
            </a:r>
          </a:p>
          <a:p>
            <a:r>
              <a:rPr lang="en-US" sz="3600" dirty="0" smtClean="0"/>
              <a:t>Copies of the book would be made for individuals and then placed in their tomb with them at the time of death.</a:t>
            </a:r>
          </a:p>
          <a:p>
            <a:r>
              <a:rPr lang="en-US" sz="3600" dirty="0" smtClean="0"/>
              <a:t>It can be thought of as the deceased's guidebook to a happy afterlife. The text was intended to be read by the deceased during their journey into the Underworld. It enabled them to overcome obstacles and not lose their way. It did this by teaching passwords, giving clues, and revealing routes that would allow the deceased to answer questions and navigate around hazards. It would also grant the help and protection of the gods while proclaiming the deceased's identity to the gods. </a:t>
            </a:r>
          </a:p>
          <a:p>
            <a:endParaRPr lang="en-US" dirty="0"/>
          </a:p>
        </p:txBody>
      </p:sp>
    </p:spTree>
    <p:extLst>
      <p:ext uri="{BB962C8B-B14F-4D97-AF65-F5344CB8AC3E}">
        <p14:creationId xmlns:p14="http://schemas.microsoft.com/office/powerpoint/2010/main" val="4118619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0" y="533400"/>
            <a:ext cx="91200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994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 y="713509"/>
            <a:ext cx="914253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87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itchFamily="82" charset="0"/>
              </a:rPr>
              <a:t>T</a:t>
            </a:r>
            <a:r>
              <a:rPr lang="en-US" dirty="0" smtClean="0">
                <a:latin typeface="Algerian" pitchFamily="82" charset="0"/>
              </a:rPr>
              <a:t>hrone of </a:t>
            </a:r>
            <a:r>
              <a:rPr lang="en-US" dirty="0" err="1">
                <a:latin typeface="Algerian" pitchFamily="82" charset="0"/>
              </a:rPr>
              <a:t>T</a:t>
            </a:r>
            <a:r>
              <a:rPr lang="en-US" dirty="0" err="1" smtClean="0">
                <a:latin typeface="Algerian" pitchFamily="82" charset="0"/>
              </a:rPr>
              <a:t>utankhamun</a:t>
            </a:r>
            <a:endParaRPr lang="en-US" dirty="0">
              <a:latin typeface="Algerian" pitchFamily="82" charset="0"/>
            </a:endParaRPr>
          </a:p>
        </p:txBody>
      </p:sp>
      <p:sp>
        <p:nvSpPr>
          <p:cNvPr id="3" name="Content Placeholder 2"/>
          <p:cNvSpPr>
            <a:spLocks noGrp="1"/>
          </p:cNvSpPr>
          <p:nvPr>
            <p:ph idx="1"/>
          </p:nvPr>
        </p:nvSpPr>
        <p:spPr>
          <a:xfrm>
            <a:off x="457200" y="1447800"/>
            <a:ext cx="8229600" cy="5105400"/>
          </a:xfrm>
        </p:spPr>
        <p:txBody>
          <a:bodyPr>
            <a:normAutofit fontScale="92500" lnSpcReduction="20000"/>
          </a:bodyPr>
          <a:lstStyle/>
          <a:p>
            <a:r>
              <a:rPr lang="en-US" dirty="0" smtClean="0"/>
              <a:t>1350 B.C. </a:t>
            </a:r>
          </a:p>
          <a:p>
            <a:r>
              <a:rPr lang="en-US" dirty="0" smtClean="0"/>
              <a:t>Also known as the infamous “King Tut” </a:t>
            </a:r>
          </a:p>
          <a:p>
            <a:r>
              <a:rPr lang="en-US" dirty="0" smtClean="0"/>
              <a:t>He died at the age of 19 from gangrene. </a:t>
            </a:r>
          </a:p>
          <a:p>
            <a:r>
              <a:rPr lang="en-US" dirty="0" smtClean="0"/>
              <a:t>The most elaborate of </a:t>
            </a:r>
            <a:r>
              <a:rPr lang="en-US" dirty="0" err="1" smtClean="0"/>
              <a:t>Tut's</a:t>
            </a:r>
            <a:r>
              <a:rPr lang="en-US" dirty="0" smtClean="0"/>
              <a:t> thrones, it was made of wood completely covered in gold, and in some places silver, with inlay of </a:t>
            </a:r>
            <a:r>
              <a:rPr lang="en-US" dirty="0" err="1" smtClean="0"/>
              <a:t>coloured</a:t>
            </a:r>
            <a:r>
              <a:rPr lang="en-US" dirty="0" smtClean="0"/>
              <a:t> semi-precious gems and glass.</a:t>
            </a:r>
          </a:p>
          <a:p>
            <a:r>
              <a:rPr lang="en-US" dirty="0"/>
              <a:t>The back depicts the seated </a:t>
            </a:r>
            <a:r>
              <a:rPr lang="en-US" dirty="0" err="1"/>
              <a:t>Tutankhamun</a:t>
            </a:r>
            <a:r>
              <a:rPr lang="en-US" dirty="0"/>
              <a:t>, with his queen, </a:t>
            </a:r>
            <a:r>
              <a:rPr lang="en-US" dirty="0" err="1"/>
              <a:t>Ankhesenamun</a:t>
            </a:r>
            <a:r>
              <a:rPr lang="en-US" dirty="0"/>
              <a:t>, anointing him with perfume, beneath a floral pavilion. The rays of the sun god </a:t>
            </a:r>
            <a:r>
              <a:rPr lang="en-US" dirty="0" err="1"/>
              <a:t>Aten</a:t>
            </a:r>
            <a:r>
              <a:rPr lang="en-US" dirty="0"/>
              <a:t> shine on the couple, giving them the sign for life, the </a:t>
            </a:r>
            <a:r>
              <a:rPr lang="en-US" i="1" dirty="0"/>
              <a:t>Ankh</a:t>
            </a:r>
            <a:r>
              <a:rPr lang="en-US" dirty="0"/>
              <a:t>.</a:t>
            </a:r>
            <a:endParaRPr lang="en-US" dirty="0" smtClean="0"/>
          </a:p>
        </p:txBody>
      </p:sp>
    </p:spTree>
    <p:extLst>
      <p:ext uri="{BB962C8B-B14F-4D97-AF65-F5344CB8AC3E}">
        <p14:creationId xmlns:p14="http://schemas.microsoft.com/office/powerpoint/2010/main" val="2101629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5225360" cy="661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230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411" t="11200" r="14282" b="20070"/>
          <a:stretch/>
        </p:blipFill>
        <p:spPr bwMode="auto">
          <a:xfrm>
            <a:off x="685800" y="304800"/>
            <a:ext cx="7772400" cy="617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840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3200399"/>
          </a:xfrm>
        </p:spPr>
        <p:txBody>
          <a:bodyPr>
            <a:noAutofit/>
          </a:bodyPr>
          <a:lstStyle/>
          <a:p>
            <a:r>
              <a:rPr lang="en-US" sz="5400" dirty="0" smtClean="0">
                <a:latin typeface="Algerian" panose="04020705040A02060702" pitchFamily="82" charset="0"/>
              </a:rPr>
              <a:t>GREEK ART – THE HELLENISTIC PERIOD:</a:t>
            </a:r>
            <a:br>
              <a:rPr lang="en-US" sz="5400" dirty="0" smtClean="0">
                <a:latin typeface="Algerian" panose="04020705040A02060702" pitchFamily="82" charset="0"/>
              </a:rPr>
            </a:br>
            <a:r>
              <a:rPr lang="en-US" sz="5400" dirty="0" smtClean="0">
                <a:latin typeface="Algerian" panose="04020705040A02060702" pitchFamily="82" charset="0"/>
              </a:rPr>
              <a:t>850-31 B.C </a:t>
            </a:r>
            <a:endParaRPr lang="en-US" sz="5400" dirty="0">
              <a:latin typeface="Algerian" panose="04020705040A02060702" pitchFamily="82" charset="0"/>
            </a:endParaRPr>
          </a:p>
        </p:txBody>
      </p:sp>
      <p:sp>
        <p:nvSpPr>
          <p:cNvPr id="3" name="Subtitle 2"/>
          <p:cNvSpPr>
            <a:spLocks noGrp="1"/>
          </p:cNvSpPr>
          <p:nvPr>
            <p:ph type="subTitle" idx="1"/>
          </p:nvPr>
        </p:nvSpPr>
        <p:spPr>
          <a:xfrm>
            <a:off x="533400" y="3886200"/>
            <a:ext cx="8153400" cy="1752600"/>
          </a:xfrm>
        </p:spPr>
        <p:txBody>
          <a:bodyPr>
            <a:normAutofit/>
          </a:bodyPr>
          <a:lstStyle/>
          <a:p>
            <a:r>
              <a:rPr lang="en-US" dirty="0" smtClean="0">
                <a:solidFill>
                  <a:schemeClr val="tx1"/>
                </a:solidFill>
              </a:rPr>
              <a:t>Characteristics : Greek idealism – balance and perfect proportions. Architectural order (Doric, Ionic, and Corinthian) </a:t>
            </a:r>
            <a:endParaRPr lang="en-US" dirty="0">
              <a:solidFill>
                <a:schemeClr val="tx1"/>
              </a:solidFill>
            </a:endParaRPr>
          </a:p>
        </p:txBody>
      </p:sp>
    </p:spTree>
    <p:extLst>
      <p:ext uri="{BB962C8B-B14F-4D97-AF65-F5344CB8AC3E}">
        <p14:creationId xmlns:p14="http://schemas.microsoft.com/office/powerpoint/2010/main" val="2391001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Hellenistic</a:t>
            </a:r>
            <a:endParaRPr lang="en-US" dirty="0">
              <a:latin typeface="Algerian" panose="04020705040A02060702" pitchFamily="82" charset="0"/>
            </a:endParaRPr>
          </a:p>
        </p:txBody>
      </p:sp>
      <p:sp>
        <p:nvSpPr>
          <p:cNvPr id="3" name="Content Placeholder 2"/>
          <p:cNvSpPr>
            <a:spLocks noGrp="1"/>
          </p:cNvSpPr>
          <p:nvPr>
            <p:ph idx="1"/>
          </p:nvPr>
        </p:nvSpPr>
        <p:spPr>
          <a:xfrm>
            <a:off x="457200" y="1417638"/>
            <a:ext cx="8229600" cy="4708525"/>
          </a:xfrm>
        </p:spPr>
        <p:txBody>
          <a:bodyPr>
            <a:normAutofit/>
          </a:bodyPr>
          <a:lstStyle/>
          <a:p>
            <a:r>
              <a:rPr lang="en-US" sz="2800" dirty="0" smtClean="0"/>
              <a:t>Relating </a:t>
            </a:r>
            <a:r>
              <a:rPr lang="en-US" sz="2800" dirty="0"/>
              <a:t>to Greek history, language, and culture from the death of Alexander the Great to the defeat of Cleopatra and Mark Antony by Octavian in 31 BC. During this period Greek culture flourished, spreading through the Mediterranean and into the Near East and Asia and centering on Alexandria in Egypt </a:t>
            </a:r>
            <a:r>
              <a:rPr lang="en-US" sz="2800" dirty="0" smtClean="0"/>
              <a:t>and </a:t>
            </a:r>
            <a:r>
              <a:rPr lang="en-US" sz="2800" dirty="0"/>
              <a:t>Turkey</a:t>
            </a:r>
            <a:r>
              <a:rPr lang="en-US" sz="2800" dirty="0" smtClean="0"/>
              <a:t>.</a:t>
            </a:r>
          </a:p>
          <a:p>
            <a:r>
              <a:rPr lang="en-US" sz="2800" dirty="0"/>
              <a:t>The Ancient Greek word Hellas (</a:t>
            </a:r>
            <a:r>
              <a:rPr lang="en-US" sz="2800" dirty="0" err="1"/>
              <a:t>Ἑλλάς</a:t>
            </a:r>
            <a:r>
              <a:rPr lang="en-US" sz="2800" dirty="0"/>
              <a:t>, </a:t>
            </a:r>
            <a:r>
              <a:rPr lang="en-US" sz="2800" dirty="0" err="1"/>
              <a:t>Ellás</a:t>
            </a:r>
            <a:r>
              <a:rPr lang="en-US" sz="2800" dirty="0"/>
              <a:t>) is the original word for Greece, which the word Hellenistic was derived from.</a:t>
            </a:r>
          </a:p>
        </p:txBody>
      </p:sp>
    </p:spTree>
    <p:extLst>
      <p:ext uri="{BB962C8B-B14F-4D97-AF65-F5344CB8AC3E}">
        <p14:creationId xmlns:p14="http://schemas.microsoft.com/office/powerpoint/2010/main" val="1466607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sz="4800" dirty="0" smtClean="0">
                <a:latin typeface="Algerian" pitchFamily="82" charset="0"/>
              </a:rPr>
              <a:t>Time Periods Used </a:t>
            </a:r>
            <a:endParaRPr lang="en-US" sz="4800" dirty="0">
              <a:latin typeface="Algerian" pitchFamily="82" charset="0"/>
            </a:endParaRPr>
          </a:p>
        </p:txBody>
      </p:sp>
      <p:sp>
        <p:nvSpPr>
          <p:cNvPr id="3" name="Content Placeholder 2"/>
          <p:cNvSpPr>
            <a:spLocks noGrp="1"/>
          </p:cNvSpPr>
          <p:nvPr>
            <p:ph idx="1"/>
          </p:nvPr>
        </p:nvSpPr>
        <p:spPr>
          <a:xfrm>
            <a:off x="533400" y="2057400"/>
            <a:ext cx="8153400" cy="4267200"/>
          </a:xfrm>
        </p:spPr>
        <p:txBody>
          <a:bodyPr/>
          <a:lstStyle/>
          <a:p>
            <a:pPr marL="0" indent="0" algn="ctr">
              <a:buNone/>
            </a:pPr>
            <a:r>
              <a:rPr lang="en-US" dirty="0" smtClean="0"/>
              <a:t>B.C. = “Before Christ” </a:t>
            </a:r>
          </a:p>
          <a:p>
            <a:pPr marL="0" indent="0" algn="ctr">
              <a:buNone/>
            </a:pPr>
            <a:endParaRPr lang="en-US" dirty="0"/>
          </a:p>
          <a:p>
            <a:pPr marL="0" indent="0" algn="ctr">
              <a:buNone/>
            </a:pPr>
            <a:r>
              <a:rPr lang="en-US" dirty="0" smtClean="0"/>
              <a:t>a.k.a. Before Christ was Born </a:t>
            </a:r>
          </a:p>
          <a:p>
            <a:pPr marL="0" indent="0" algn="ctr">
              <a:buNone/>
            </a:pPr>
            <a:endParaRPr lang="en-US" dirty="0"/>
          </a:p>
          <a:p>
            <a:pPr marL="0" indent="0" algn="ctr">
              <a:buNone/>
            </a:pPr>
            <a:r>
              <a:rPr lang="en-US" dirty="0" smtClean="0"/>
              <a:t>A.D. = “Anno Domini” </a:t>
            </a:r>
          </a:p>
          <a:p>
            <a:pPr marL="0" indent="0" algn="ctr">
              <a:buNone/>
            </a:pPr>
            <a:endParaRPr lang="en-US" dirty="0" smtClean="0"/>
          </a:p>
          <a:p>
            <a:pPr marL="0" indent="0" algn="ctr">
              <a:buNone/>
            </a:pPr>
            <a:r>
              <a:rPr lang="en-US" dirty="0" smtClean="0"/>
              <a:t>a.k.a. After Christ was Born </a:t>
            </a:r>
            <a:endParaRPr lang="en-US" dirty="0"/>
          </a:p>
        </p:txBody>
      </p:sp>
    </p:spTree>
    <p:extLst>
      <p:ext uri="{BB962C8B-B14F-4D97-AF65-F5344CB8AC3E}">
        <p14:creationId xmlns:p14="http://schemas.microsoft.com/office/powerpoint/2010/main" val="2486937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Parthenon</a:t>
            </a:r>
            <a:endParaRPr lang="en-US" dirty="0">
              <a:latin typeface="Algerian" panose="04020705040A02060702" pitchFamily="82" charset="0"/>
            </a:endParaRPr>
          </a:p>
        </p:txBody>
      </p:sp>
      <p:sp>
        <p:nvSpPr>
          <p:cNvPr id="3" name="Content Placeholder 2"/>
          <p:cNvSpPr>
            <a:spLocks noGrp="1"/>
          </p:cNvSpPr>
          <p:nvPr>
            <p:ph idx="1"/>
          </p:nvPr>
        </p:nvSpPr>
        <p:spPr>
          <a:xfrm>
            <a:off x="200892" y="1295400"/>
            <a:ext cx="5866534" cy="5334000"/>
          </a:xfrm>
        </p:spPr>
        <p:txBody>
          <a:bodyPr>
            <a:normAutofit/>
          </a:bodyPr>
          <a:lstStyle/>
          <a:p>
            <a:r>
              <a:rPr lang="en-US" sz="2400" dirty="0" smtClean="0"/>
              <a:t>Construction began in 447 B.C</a:t>
            </a:r>
          </a:p>
          <a:p>
            <a:r>
              <a:rPr lang="en-US" sz="2400" dirty="0" smtClean="0"/>
              <a:t>Dedicated to the Greek goddess Athena. </a:t>
            </a:r>
          </a:p>
          <a:p>
            <a:r>
              <a:rPr lang="en-US" sz="2400" dirty="0" smtClean="0"/>
              <a:t>The temple is the general culmination of the Greek architectural style “Doric” </a:t>
            </a:r>
          </a:p>
          <a:p>
            <a:r>
              <a:rPr lang="en-US" sz="2400" dirty="0" smtClean="0"/>
              <a:t>Doric order : one </a:t>
            </a:r>
            <a:r>
              <a:rPr lang="en-US" sz="2400" dirty="0"/>
              <a:t>of the orders of </a:t>
            </a:r>
            <a:r>
              <a:rPr lang="en-US" sz="2400" dirty="0" smtClean="0"/>
              <a:t>classical architecture </a:t>
            </a:r>
            <a:r>
              <a:rPr lang="en-US" sz="2400" dirty="0"/>
              <a:t>characterized by a simple and </a:t>
            </a:r>
            <a:r>
              <a:rPr lang="en-US" sz="2400" dirty="0" smtClean="0"/>
              <a:t>austere column and capital. </a:t>
            </a:r>
          </a:p>
          <a:p>
            <a:r>
              <a:rPr lang="en-US" sz="2400" dirty="0" smtClean="0"/>
              <a:t>Built </a:t>
            </a:r>
            <a:r>
              <a:rPr lang="en-US" sz="2400" dirty="0"/>
              <a:t>by the architects </a:t>
            </a:r>
            <a:r>
              <a:rPr lang="en-US" sz="2400" dirty="0" smtClean="0"/>
              <a:t>Ictinus and </a:t>
            </a:r>
            <a:r>
              <a:rPr lang="en-US" sz="2400" dirty="0" err="1"/>
              <a:t>Callicrates</a:t>
            </a:r>
            <a:r>
              <a:rPr lang="en-US" sz="2400" dirty="0"/>
              <a:t> under the supervision of the sculptor </a:t>
            </a:r>
            <a:r>
              <a:rPr lang="en-US" sz="2400" dirty="0" smtClean="0"/>
              <a:t>Phidias. </a:t>
            </a:r>
            <a:endParaRPr lang="en-US" sz="2400" dirty="0"/>
          </a:p>
          <a:p>
            <a:r>
              <a:rPr lang="en-US" sz="2400" dirty="0" smtClean="0"/>
              <a:t>It was created with white marble but has seem much damage and loss over the years.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734" y="1295400"/>
            <a:ext cx="2619375" cy="4267200"/>
          </a:xfrm>
          <a:prstGeom prst="rect">
            <a:avLst/>
          </a:prstGeom>
        </p:spPr>
      </p:pic>
    </p:spTree>
    <p:extLst>
      <p:ext uri="{BB962C8B-B14F-4D97-AF65-F5344CB8AC3E}">
        <p14:creationId xmlns:p14="http://schemas.microsoft.com/office/powerpoint/2010/main" val="813946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400"/>
            <a:ext cx="8164082" cy="3319462"/>
          </a:xfrm>
          <a:prstGeom prst="rect">
            <a:avLst/>
          </a:prstGeom>
        </p:spPr>
      </p:pic>
    </p:spTree>
    <p:extLst>
      <p:ext uri="{BB962C8B-B14F-4D97-AF65-F5344CB8AC3E}">
        <p14:creationId xmlns:p14="http://schemas.microsoft.com/office/powerpoint/2010/main" val="4195382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220200" cy="6169152"/>
          </a:xfrm>
          <a:prstGeom prst="rect">
            <a:avLst/>
          </a:prstGeom>
        </p:spPr>
      </p:pic>
    </p:spTree>
    <p:extLst>
      <p:ext uri="{BB962C8B-B14F-4D97-AF65-F5344CB8AC3E}">
        <p14:creationId xmlns:p14="http://schemas.microsoft.com/office/powerpoint/2010/main" val="3595064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Athena Parthenos </a:t>
            </a:r>
            <a:endParaRPr lang="en-US" dirty="0">
              <a:latin typeface="Algerian" panose="04020705040A02060702" pitchFamily="82" charset="0"/>
            </a:endParaRP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sz="2600" dirty="0" smtClean="0"/>
              <a:t>170 B.C</a:t>
            </a:r>
          </a:p>
          <a:p>
            <a:r>
              <a:rPr lang="en-US" sz="2600" dirty="0" smtClean="0"/>
              <a:t>Created by Phidias (also spelled </a:t>
            </a:r>
            <a:r>
              <a:rPr lang="en-US" sz="2600" dirty="0" err="1" smtClean="0"/>
              <a:t>Pheidias</a:t>
            </a:r>
            <a:r>
              <a:rPr lang="en-US" sz="2600" dirty="0" smtClean="0"/>
              <a:t>) </a:t>
            </a:r>
          </a:p>
          <a:p>
            <a:r>
              <a:rPr lang="en-US" sz="2600" dirty="0"/>
              <a:t>A modern reproduction of the lost statue of Athena which once resided in the </a:t>
            </a:r>
            <a:r>
              <a:rPr lang="en-US" sz="2600" dirty="0" smtClean="0"/>
              <a:t>Parthenon </a:t>
            </a:r>
            <a:r>
              <a:rPr lang="en-US" sz="2600" dirty="0"/>
              <a:t>of Athens. The </a:t>
            </a:r>
            <a:r>
              <a:rPr lang="en-US" sz="2600" dirty="0" smtClean="0"/>
              <a:t>11.5 meter </a:t>
            </a:r>
            <a:r>
              <a:rPr lang="en-US" sz="2600" dirty="0"/>
              <a:t>high original, sculpted by </a:t>
            </a:r>
            <a:r>
              <a:rPr lang="en-US" sz="2600" dirty="0" err="1"/>
              <a:t>Pheidias</a:t>
            </a:r>
            <a:r>
              <a:rPr lang="en-US" sz="2600" dirty="0"/>
              <a:t> </a:t>
            </a:r>
            <a:r>
              <a:rPr lang="en-US" sz="2600" dirty="0" smtClean="0"/>
              <a:t>was </a:t>
            </a:r>
            <a:r>
              <a:rPr lang="en-US" sz="2600" dirty="0"/>
              <a:t>made of an inner wooden core covered in ivory and gold. In her right hand stands the goddess Nike. (The Nashville Parthenon, Nashville, Tennessee). </a:t>
            </a:r>
            <a:endParaRPr lang="en-US" sz="2600" dirty="0" smtClean="0"/>
          </a:p>
          <a:p>
            <a:r>
              <a:rPr lang="en-US" sz="2600" dirty="0" smtClean="0"/>
              <a:t>The gold parts could be easily removed in times of financial necessity. Extra embellishments were created with copper, glass, silver, and jewels. And the cost of the statue itself was actually worth more than the Parthenon. </a:t>
            </a:r>
            <a:endParaRPr lang="en-US" sz="2600" dirty="0"/>
          </a:p>
          <a:p>
            <a:r>
              <a:rPr lang="en-US" sz="2600" dirty="0" smtClean="0"/>
              <a:t> The name Parthenon derives from one of Athena’s many epithets: Athena Parthenos, meaning Virgin </a:t>
            </a:r>
            <a:endParaRPr lang="en-US" sz="2600" dirty="0"/>
          </a:p>
        </p:txBody>
      </p:sp>
    </p:spTree>
    <p:extLst>
      <p:ext uri="{BB962C8B-B14F-4D97-AF65-F5344CB8AC3E}">
        <p14:creationId xmlns:p14="http://schemas.microsoft.com/office/powerpoint/2010/main" val="3147407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536" y="0"/>
            <a:ext cx="5138928" cy="6858000"/>
          </a:xfrm>
          <a:prstGeom prst="rect">
            <a:avLst/>
          </a:prstGeom>
        </p:spPr>
      </p:pic>
    </p:spTree>
    <p:extLst>
      <p:ext uri="{BB962C8B-B14F-4D97-AF65-F5344CB8AC3E}">
        <p14:creationId xmlns:p14="http://schemas.microsoft.com/office/powerpoint/2010/main" val="656724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6538" y="0"/>
            <a:ext cx="3600450" cy="6858000"/>
          </a:xfrm>
          <a:prstGeom prst="rect">
            <a:avLst/>
          </a:prstGeom>
        </p:spPr>
      </p:pic>
    </p:spTree>
    <p:extLst>
      <p:ext uri="{BB962C8B-B14F-4D97-AF65-F5344CB8AC3E}">
        <p14:creationId xmlns:p14="http://schemas.microsoft.com/office/powerpoint/2010/main" val="1698649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838200"/>
            <a:ext cx="4191000" cy="5867400"/>
          </a:xfrm>
        </p:spPr>
        <p:txBody>
          <a:bodyPr>
            <a:noAutofit/>
          </a:bodyPr>
          <a:lstStyle/>
          <a:p>
            <a:r>
              <a:rPr lang="en-US" sz="2100" dirty="0"/>
              <a:t>NIKE (</a:t>
            </a:r>
            <a:r>
              <a:rPr lang="en-US" sz="2100" dirty="0" err="1"/>
              <a:t>Nicé</a:t>
            </a:r>
            <a:r>
              <a:rPr lang="en-US" sz="2100" dirty="0"/>
              <a:t>) was the winged goddess of victory--victory both in war and in peaceful competition. When Zeus was gathering allies at the start of the Titan War, Styx brought her four children Nike (Victory), </a:t>
            </a:r>
            <a:r>
              <a:rPr lang="en-US" sz="2100" dirty="0" err="1"/>
              <a:t>Zelos</a:t>
            </a:r>
            <a:r>
              <a:rPr lang="en-US" sz="2100" dirty="0"/>
              <a:t> (Rivalry), </a:t>
            </a:r>
            <a:r>
              <a:rPr lang="en-US" sz="2100" dirty="0" err="1"/>
              <a:t>Kratos</a:t>
            </a:r>
            <a:r>
              <a:rPr lang="en-US" sz="2100" dirty="0"/>
              <a:t> (</a:t>
            </a:r>
            <a:r>
              <a:rPr lang="en-US" sz="2100" dirty="0" err="1"/>
              <a:t>Cratus</a:t>
            </a:r>
            <a:r>
              <a:rPr lang="en-US" sz="2100" dirty="0"/>
              <a:t> Strength) and Bia (Force) into the god's service. Nike was appointed his charioteer and together the four became sentinels of Zeus' throne</a:t>
            </a:r>
            <a:r>
              <a:rPr lang="en-US" sz="2100" dirty="0" smtClean="0"/>
              <a:t>.</a:t>
            </a:r>
          </a:p>
          <a:p>
            <a:r>
              <a:rPr lang="en-US" sz="2100" dirty="0"/>
              <a:t>Nike was closely identified with the goddess Athena and at times was little more than an attribute of the goddess. </a:t>
            </a:r>
          </a:p>
        </p:txBody>
      </p:sp>
      <p:pic>
        <p:nvPicPr>
          <p:cNvPr id="4" name="Picture 3"/>
          <p:cNvPicPr>
            <a:picLocks noChangeAspect="1"/>
          </p:cNvPicPr>
          <p:nvPr/>
        </p:nvPicPr>
        <p:blipFill>
          <a:blip r:embed="rId2"/>
          <a:stretch>
            <a:fillRect/>
          </a:stretch>
        </p:blipFill>
        <p:spPr>
          <a:xfrm>
            <a:off x="4572000" y="457200"/>
            <a:ext cx="4630451" cy="4981575"/>
          </a:xfrm>
          <a:prstGeom prst="rect">
            <a:avLst/>
          </a:prstGeom>
        </p:spPr>
      </p:pic>
    </p:spTree>
    <p:extLst>
      <p:ext uri="{BB962C8B-B14F-4D97-AF65-F5344CB8AC3E}">
        <p14:creationId xmlns:p14="http://schemas.microsoft.com/office/powerpoint/2010/main" val="2514698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2209799"/>
          </a:xfrm>
        </p:spPr>
        <p:txBody>
          <a:bodyPr>
            <a:noAutofit/>
          </a:bodyPr>
          <a:lstStyle/>
          <a:p>
            <a:r>
              <a:rPr lang="en-US" sz="6000" dirty="0" smtClean="0">
                <a:latin typeface="Algerian" panose="04020705040A02060702" pitchFamily="82" charset="0"/>
              </a:rPr>
              <a:t>Roman Art: 500 B.C – 476 A.D.</a:t>
            </a:r>
            <a:endParaRPr lang="en-US" sz="6000" dirty="0">
              <a:latin typeface="Algerian" panose="04020705040A02060702" pitchFamily="82" charset="0"/>
            </a:endParaRPr>
          </a:p>
        </p:txBody>
      </p:sp>
      <p:sp>
        <p:nvSpPr>
          <p:cNvPr id="3" name="Subtitle 2"/>
          <p:cNvSpPr>
            <a:spLocks noGrp="1"/>
          </p:cNvSpPr>
          <p:nvPr>
            <p:ph type="subTitle" idx="1"/>
          </p:nvPr>
        </p:nvSpPr>
        <p:spPr>
          <a:xfrm>
            <a:off x="457200" y="4343400"/>
            <a:ext cx="8229600" cy="1295400"/>
          </a:xfrm>
        </p:spPr>
        <p:txBody>
          <a:bodyPr/>
          <a:lstStyle/>
          <a:p>
            <a:r>
              <a:rPr lang="en-US" dirty="0" smtClean="0">
                <a:solidFill>
                  <a:schemeClr val="tx1"/>
                </a:solidFill>
              </a:rPr>
              <a:t>Roman Realism – Practical and down to earth</a:t>
            </a:r>
          </a:p>
          <a:p>
            <a:r>
              <a:rPr lang="en-US" dirty="0" smtClean="0">
                <a:solidFill>
                  <a:schemeClr val="tx1"/>
                </a:solidFill>
              </a:rPr>
              <a:t>The Arch  </a:t>
            </a:r>
            <a:endParaRPr lang="en-US" dirty="0">
              <a:solidFill>
                <a:schemeClr val="tx1"/>
              </a:solidFill>
            </a:endParaRPr>
          </a:p>
        </p:txBody>
      </p:sp>
    </p:spTree>
    <p:extLst>
      <p:ext uri="{BB962C8B-B14F-4D97-AF65-F5344CB8AC3E}">
        <p14:creationId xmlns:p14="http://schemas.microsoft.com/office/powerpoint/2010/main" val="3914192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latin typeface="Algerian" panose="04020705040A02060702" pitchFamily="82" charset="0"/>
              </a:rPr>
              <a:t>Roman Colosseum </a:t>
            </a:r>
            <a:endParaRPr lang="en-US" dirty="0">
              <a:latin typeface="Algerian" panose="04020705040A02060702" pitchFamily="82" charset="0"/>
            </a:endParaRPr>
          </a:p>
        </p:txBody>
      </p:sp>
      <p:sp>
        <p:nvSpPr>
          <p:cNvPr id="3" name="Content Placeholder 2"/>
          <p:cNvSpPr>
            <a:spLocks noGrp="1"/>
          </p:cNvSpPr>
          <p:nvPr>
            <p:ph idx="1"/>
          </p:nvPr>
        </p:nvSpPr>
        <p:spPr>
          <a:xfrm>
            <a:off x="457200" y="685800"/>
            <a:ext cx="8229600" cy="6019800"/>
          </a:xfrm>
        </p:spPr>
        <p:txBody>
          <a:bodyPr>
            <a:noAutofit/>
          </a:bodyPr>
          <a:lstStyle/>
          <a:p>
            <a:r>
              <a:rPr lang="en-US" sz="2200" dirty="0" smtClean="0"/>
              <a:t>70-72 A.D.</a:t>
            </a:r>
          </a:p>
          <a:p>
            <a:r>
              <a:rPr lang="en-US" sz="2200" dirty="0"/>
              <a:t>Size</a:t>
            </a:r>
            <a:r>
              <a:rPr lang="en-US" sz="2200" dirty="0" smtClean="0"/>
              <a:t>: </a:t>
            </a:r>
            <a:r>
              <a:rPr lang="en-US" sz="2200" dirty="0"/>
              <a:t>620 </a:t>
            </a:r>
            <a:r>
              <a:rPr lang="en-US" sz="2200" dirty="0" smtClean="0"/>
              <a:t>x 513 </a:t>
            </a:r>
            <a:r>
              <a:rPr lang="en-US" sz="2200" dirty="0"/>
              <a:t>feet </a:t>
            </a:r>
            <a:endParaRPr lang="en-US" sz="2200" dirty="0" smtClean="0"/>
          </a:p>
          <a:p>
            <a:r>
              <a:rPr lang="en-US" sz="2200" dirty="0" smtClean="0"/>
              <a:t>Commissioned by </a:t>
            </a:r>
            <a:r>
              <a:rPr lang="en-US" sz="2200" dirty="0"/>
              <a:t>E</a:t>
            </a:r>
            <a:r>
              <a:rPr lang="en-US" sz="2200" dirty="0" smtClean="0"/>
              <a:t>mperor </a:t>
            </a:r>
            <a:r>
              <a:rPr lang="en-US" sz="2200" dirty="0"/>
              <a:t>V</a:t>
            </a:r>
            <a:r>
              <a:rPr lang="en-US" sz="2200" dirty="0" smtClean="0"/>
              <a:t>espasian as a gift to the Roman people </a:t>
            </a:r>
          </a:p>
          <a:p>
            <a:r>
              <a:rPr lang="en-US" sz="2200" dirty="0" smtClean="0"/>
              <a:t>In 80 A.D. Vespasian’s son Titus officially opened the Colosseum with 100 days of games. This included gladiatorial combats and wild animal fights. </a:t>
            </a:r>
          </a:p>
          <a:p>
            <a:r>
              <a:rPr lang="en-US" sz="2200" dirty="0"/>
              <a:t>Unlike many earlier amphitheaters, which had been dug into hillsides to provide adequate support, the Colosseum was a freestanding structure made of stone and concrete. The distinctive exterior had three stories of arched entrances–a total of around 80–supported by semi-circular columns. Each story contained columns of a different order (or style): At the bottom were columns of the relatively simple Doric order, followed by Ionic and topped by the ornate Corinthian order.</a:t>
            </a:r>
            <a:endParaRPr lang="en-US" sz="2200" dirty="0" smtClean="0"/>
          </a:p>
          <a:p>
            <a:r>
              <a:rPr lang="en-US" sz="2200" dirty="0"/>
              <a:t>After four centuries of active use, the magnificent arena fell into neglect, and up until the 18th century it was used as a source of building materials. </a:t>
            </a:r>
          </a:p>
        </p:txBody>
      </p:sp>
    </p:spTree>
    <p:extLst>
      <p:ext uri="{BB962C8B-B14F-4D97-AF65-F5344CB8AC3E}">
        <p14:creationId xmlns:p14="http://schemas.microsoft.com/office/powerpoint/2010/main" val="815566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839200" cy="5469255"/>
          </a:xfrm>
          <a:prstGeom prst="rect">
            <a:avLst/>
          </a:prstGeom>
        </p:spPr>
      </p:pic>
    </p:spTree>
    <p:extLst>
      <p:ext uri="{BB962C8B-B14F-4D97-AF65-F5344CB8AC3E}">
        <p14:creationId xmlns:p14="http://schemas.microsoft.com/office/powerpoint/2010/main" val="4092797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5" y="1905000"/>
            <a:ext cx="9145416" cy="2971800"/>
          </a:xfrm>
        </p:spPr>
      </p:pic>
    </p:spTree>
    <p:extLst>
      <p:ext uri="{BB962C8B-B14F-4D97-AF65-F5344CB8AC3E}">
        <p14:creationId xmlns:p14="http://schemas.microsoft.com/office/powerpoint/2010/main" val="379987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04800"/>
            <a:ext cx="8382000" cy="6286500"/>
          </a:xfrm>
          <a:prstGeom prst="rect">
            <a:avLst/>
          </a:prstGeom>
        </p:spPr>
      </p:pic>
    </p:spTree>
    <p:extLst>
      <p:ext uri="{BB962C8B-B14F-4D97-AF65-F5344CB8AC3E}">
        <p14:creationId xmlns:p14="http://schemas.microsoft.com/office/powerpoint/2010/main" val="361337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1447800"/>
            <a:ext cx="8229600" cy="4678363"/>
          </a:xfrm>
        </p:spPr>
        <p:txBody>
          <a:bodyPr>
            <a:normAutofit/>
          </a:bodyPr>
          <a:lstStyle/>
          <a:p>
            <a:pPr marL="0" indent="0" algn="ctr">
              <a:buNone/>
            </a:pPr>
            <a:r>
              <a:rPr lang="en-US" sz="4800" dirty="0" smtClean="0">
                <a:solidFill>
                  <a:srgbClr val="4D269A"/>
                </a:solidFill>
                <a:latin typeface="Algerian" pitchFamily="82" charset="0"/>
              </a:rPr>
              <a:t>Japanese Art :653 B.C – 1900 A.D</a:t>
            </a:r>
          </a:p>
          <a:p>
            <a:pPr marL="0" indent="0" algn="ctr">
              <a:buNone/>
            </a:pPr>
            <a:endParaRPr lang="en-US" sz="4800" dirty="0" smtClean="0">
              <a:solidFill>
                <a:srgbClr val="4D269A"/>
              </a:solidFill>
              <a:latin typeface="Algerian" pitchFamily="82" charset="0"/>
            </a:endParaRPr>
          </a:p>
          <a:p>
            <a:pPr algn="ctr"/>
            <a:r>
              <a:rPr lang="en-US" sz="3600" dirty="0" smtClean="0"/>
              <a:t>Characteristics: </a:t>
            </a:r>
            <a:r>
              <a:rPr lang="en-US" sz="3600" dirty="0"/>
              <a:t>Serene, meditative art, and Arts of the Floating </a:t>
            </a:r>
            <a:r>
              <a:rPr lang="en-US" sz="3600" dirty="0" smtClean="0"/>
              <a:t>World.</a:t>
            </a:r>
            <a:endParaRPr lang="en-US" sz="3600" dirty="0"/>
          </a:p>
        </p:txBody>
      </p:sp>
    </p:spTree>
    <p:extLst>
      <p:ext uri="{BB962C8B-B14F-4D97-AF65-F5344CB8AC3E}">
        <p14:creationId xmlns:p14="http://schemas.microsoft.com/office/powerpoint/2010/main" val="2105856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lgerian" pitchFamily="82" charset="0"/>
              </a:rPr>
              <a:t>Katsushika Hokusai: The Great Wave at Kanagawa (from a series of 36)</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1831 A.D. – 1833 A.D.</a:t>
            </a:r>
          </a:p>
          <a:p>
            <a:r>
              <a:rPr lang="en-US" dirty="0" smtClean="0"/>
              <a:t>Polychrome ink and color on paper (woodblock printing) </a:t>
            </a:r>
          </a:p>
          <a:p>
            <a:r>
              <a:rPr lang="en-US" dirty="0" smtClean="0"/>
              <a:t>Meant to show the compelling force of the contrast between the wave and the mountain. The turbulent wave seems to tower above the viewer, whereas the tiny stable pyramid of Mount Fuji sits in the distance and is stable. </a:t>
            </a:r>
          </a:p>
          <a:p>
            <a:r>
              <a:rPr lang="en-US" dirty="0" smtClean="0"/>
              <a:t>Inspired many future artists as well as classical piano composer Debussy. </a:t>
            </a:r>
            <a:endParaRPr lang="en-US" dirty="0"/>
          </a:p>
        </p:txBody>
      </p:sp>
    </p:spTree>
    <p:extLst>
      <p:ext uri="{BB962C8B-B14F-4D97-AF65-F5344CB8AC3E}">
        <p14:creationId xmlns:p14="http://schemas.microsoft.com/office/powerpoint/2010/main" val="3293757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79" y="457200"/>
            <a:ext cx="88446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2111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Autofit/>
          </a:bodyPr>
          <a:lstStyle/>
          <a:p>
            <a:r>
              <a:rPr lang="en-US" sz="3200" dirty="0" err="1" smtClean="0">
                <a:latin typeface="Algerian" pitchFamily="82" charset="0"/>
              </a:rPr>
              <a:t>Utagawa</a:t>
            </a:r>
            <a:r>
              <a:rPr lang="en-US" sz="3200" dirty="0">
                <a:latin typeface="Algerian" pitchFamily="82" charset="0"/>
              </a:rPr>
              <a:t> Hiroshige :  </a:t>
            </a:r>
            <a:r>
              <a:rPr lang="en-US" sz="3200" dirty="0" err="1">
                <a:latin typeface="Algerian" pitchFamily="82" charset="0"/>
              </a:rPr>
              <a:t>Shimôsa</a:t>
            </a:r>
            <a:r>
              <a:rPr lang="en-US" sz="3200" dirty="0">
                <a:latin typeface="Algerian" pitchFamily="82" charset="0"/>
              </a:rPr>
              <a:t> </a:t>
            </a:r>
            <a:r>
              <a:rPr lang="en-US" sz="3200" dirty="0" smtClean="0">
                <a:latin typeface="Algerian" pitchFamily="82" charset="0"/>
              </a:rPr>
              <a:t>Province – from the series famous places in sixty-odd provinces </a:t>
            </a:r>
            <a:endParaRPr lang="en-US" sz="3200" dirty="0">
              <a:latin typeface="Algerian" pitchFamily="82" charset="0"/>
            </a:endParaRPr>
          </a:p>
        </p:txBody>
      </p:sp>
      <p:sp>
        <p:nvSpPr>
          <p:cNvPr id="3" name="Content Placeholder 2"/>
          <p:cNvSpPr>
            <a:spLocks noGrp="1"/>
          </p:cNvSpPr>
          <p:nvPr>
            <p:ph idx="1"/>
          </p:nvPr>
        </p:nvSpPr>
        <p:spPr>
          <a:xfrm>
            <a:off x="457200" y="1676400"/>
            <a:ext cx="8229600" cy="4876800"/>
          </a:xfrm>
        </p:spPr>
        <p:txBody>
          <a:bodyPr/>
          <a:lstStyle/>
          <a:p>
            <a:r>
              <a:rPr lang="en-US" dirty="0" smtClean="0"/>
              <a:t>1853 A.D. </a:t>
            </a:r>
          </a:p>
          <a:p>
            <a:r>
              <a:rPr lang="en-US" dirty="0" smtClean="0"/>
              <a:t>Japanese wood </a:t>
            </a:r>
            <a:r>
              <a:rPr lang="en-US" dirty="0"/>
              <a:t>block print- The text or image was first drawn onto </a:t>
            </a:r>
            <a:r>
              <a:rPr lang="en-US" dirty="0" err="1"/>
              <a:t>washi</a:t>
            </a:r>
            <a:r>
              <a:rPr lang="en-US" dirty="0"/>
              <a:t> (Japanese paper), then glued face-down onto a plank of wood, usually cherry. Wood was then cut away, based on the drawing </a:t>
            </a:r>
            <a:r>
              <a:rPr lang="en-US" dirty="0" smtClean="0"/>
              <a:t>outlines and ink is applied and the block is printed on paper </a:t>
            </a:r>
          </a:p>
          <a:p>
            <a:r>
              <a:rPr lang="en-US" dirty="0" smtClean="0"/>
              <a:t>Portrayed serene scenes of nature in an enchanting way. </a:t>
            </a:r>
            <a:endParaRPr lang="en-US" dirty="0"/>
          </a:p>
        </p:txBody>
      </p:sp>
    </p:spTree>
    <p:extLst>
      <p:ext uri="{BB962C8B-B14F-4D97-AF65-F5344CB8AC3E}">
        <p14:creationId xmlns:p14="http://schemas.microsoft.com/office/powerpoint/2010/main" val="29805766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7846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240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1447800"/>
            <a:ext cx="8229600" cy="4678363"/>
          </a:xfrm>
        </p:spPr>
        <p:txBody>
          <a:bodyPr>
            <a:normAutofit/>
          </a:bodyPr>
          <a:lstStyle/>
          <a:p>
            <a:pPr marL="0" indent="0" algn="ctr">
              <a:buNone/>
            </a:pPr>
            <a:r>
              <a:rPr lang="en-US" sz="4800" dirty="0" smtClean="0">
                <a:solidFill>
                  <a:srgbClr val="4D269A"/>
                </a:solidFill>
                <a:latin typeface="Algerian" pitchFamily="82" charset="0"/>
              </a:rPr>
              <a:t>Middle ages</a:t>
            </a:r>
            <a:r>
              <a:rPr lang="en-US" sz="4800" dirty="0" smtClean="0">
                <a:solidFill>
                  <a:srgbClr val="4D269A"/>
                </a:solidFill>
                <a:latin typeface="Algerian" pitchFamily="82" charset="0"/>
              </a:rPr>
              <a:t> :</a:t>
            </a:r>
            <a:r>
              <a:rPr lang="en-US" sz="4800" dirty="0">
                <a:solidFill>
                  <a:srgbClr val="4D269A"/>
                </a:solidFill>
                <a:latin typeface="Algerian" pitchFamily="82" charset="0"/>
              </a:rPr>
              <a:t> </a:t>
            </a:r>
            <a:r>
              <a:rPr lang="en-US" sz="4800" dirty="0" smtClean="0">
                <a:solidFill>
                  <a:srgbClr val="4D269A"/>
                </a:solidFill>
                <a:latin typeface="Algerian" pitchFamily="82" charset="0"/>
              </a:rPr>
              <a:t>500</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1400 </a:t>
            </a:r>
            <a:r>
              <a:rPr lang="en-US" sz="4800" dirty="0" smtClean="0">
                <a:solidFill>
                  <a:srgbClr val="4D269A"/>
                </a:solidFill>
                <a:latin typeface="Algerian" pitchFamily="82" charset="0"/>
              </a:rPr>
              <a:t>A.D</a:t>
            </a:r>
          </a:p>
          <a:p>
            <a:pPr marL="0" indent="0" algn="ctr">
              <a:buNone/>
            </a:pPr>
            <a:endParaRPr lang="en-US" sz="4800" dirty="0" smtClean="0">
              <a:solidFill>
                <a:srgbClr val="4D269A"/>
              </a:solidFill>
              <a:latin typeface="Algerian" pitchFamily="82" charset="0"/>
            </a:endParaRPr>
          </a:p>
          <a:p>
            <a:pPr algn="ctr"/>
            <a:r>
              <a:rPr lang="en-US" sz="3600" dirty="0" smtClean="0"/>
              <a:t>Characteristics: </a:t>
            </a:r>
            <a:r>
              <a:rPr lang="en-US" sz="3600" dirty="0" smtClean="0"/>
              <a:t>Celtic Art, Romanesque, &amp; Gothic </a:t>
            </a:r>
            <a:endParaRPr lang="en-US" sz="3600" dirty="0"/>
          </a:p>
        </p:txBody>
      </p:sp>
    </p:spTree>
    <p:extLst>
      <p:ext uri="{BB962C8B-B14F-4D97-AF65-F5344CB8AC3E}">
        <p14:creationId xmlns:p14="http://schemas.microsoft.com/office/powerpoint/2010/main" val="1165260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Giotto – Stigmatization of St. Francis</a:t>
            </a:r>
            <a:endParaRPr lang="en-US" dirty="0">
              <a:latin typeface="Algerian" panose="04020705040A02060702" pitchFamily="82" charset="0"/>
            </a:endParaRPr>
          </a:p>
        </p:txBody>
      </p:sp>
      <p:sp>
        <p:nvSpPr>
          <p:cNvPr id="3" name="Content Placeholder 2"/>
          <p:cNvSpPr>
            <a:spLocks noGrp="1"/>
          </p:cNvSpPr>
          <p:nvPr>
            <p:ph idx="1"/>
          </p:nvPr>
        </p:nvSpPr>
        <p:spPr/>
        <p:txBody>
          <a:bodyPr>
            <a:normAutofit fontScale="77500" lnSpcReduction="20000"/>
          </a:bodyPr>
          <a:lstStyle/>
          <a:p>
            <a:r>
              <a:rPr lang="en-US" sz="2800" dirty="0" smtClean="0"/>
              <a:t>Created in 1300 A.D </a:t>
            </a:r>
          </a:p>
          <a:p>
            <a:r>
              <a:rPr lang="en-US" sz="2800" dirty="0" smtClean="0"/>
              <a:t>Medium – Tempera on wood </a:t>
            </a:r>
          </a:p>
          <a:p>
            <a:r>
              <a:rPr lang="en-US" sz="2800" dirty="0" smtClean="0"/>
              <a:t>Currently housed in the Louvre (France)</a:t>
            </a:r>
          </a:p>
          <a:p>
            <a:r>
              <a:rPr lang="en-US" sz="2800" dirty="0" smtClean="0"/>
              <a:t>Legend </a:t>
            </a:r>
            <a:r>
              <a:rPr lang="en-US" sz="2800" dirty="0"/>
              <a:t>says that St. Francis, during a forty-day period of fasting and praying in the Apennines with his disciples, experienced a vision one morning as the sun was rising. He saw Christ in the form of a six-winged angel in the sky above, and fell to his knees in awe and fear, raising his hands in a gesture of surrender. When the vision ended, he felt sharp pains and discovered he had been given the stigmata (wounds in the hands and feet that the crucified Christ received</a:t>
            </a:r>
            <a:r>
              <a:rPr lang="en-US" sz="2800" dirty="0" smtClean="0"/>
              <a:t>).</a:t>
            </a:r>
          </a:p>
          <a:p>
            <a:r>
              <a:rPr lang="en-US" sz="2800" dirty="0" smtClean="0"/>
              <a:t>Giotto used many earth tones to communicate a sense of earthly reality. </a:t>
            </a:r>
          </a:p>
          <a:p>
            <a:r>
              <a:rPr lang="en-US" sz="2800" dirty="0" smtClean="0"/>
              <a:t>The light is meant to represent the “holy light” of Christ himself. </a:t>
            </a:r>
          </a:p>
          <a:p>
            <a:endParaRPr lang="en-US" dirty="0"/>
          </a:p>
        </p:txBody>
      </p:sp>
    </p:spTree>
    <p:extLst>
      <p:ext uri="{BB962C8B-B14F-4D97-AF65-F5344CB8AC3E}">
        <p14:creationId xmlns:p14="http://schemas.microsoft.com/office/powerpoint/2010/main" val="2738093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161307"/>
            <a:ext cx="3810000" cy="7053943"/>
          </a:xfrm>
          <a:prstGeom prst="rect">
            <a:avLst/>
          </a:prstGeom>
        </p:spPr>
      </p:pic>
    </p:spTree>
    <p:extLst>
      <p:ext uri="{BB962C8B-B14F-4D97-AF65-F5344CB8AC3E}">
        <p14:creationId xmlns:p14="http://schemas.microsoft.com/office/powerpoint/2010/main" val="3741735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Notre-Dame de Paris </a:t>
            </a:r>
            <a:endParaRPr lang="en-US" dirty="0">
              <a:latin typeface="Algerian" panose="04020705040A02060702" pitchFamily="82" charset="0"/>
            </a:endParaRPr>
          </a:p>
        </p:txBody>
      </p:sp>
      <p:sp>
        <p:nvSpPr>
          <p:cNvPr id="3" name="Content Placeholder 2"/>
          <p:cNvSpPr>
            <a:spLocks noGrp="1"/>
          </p:cNvSpPr>
          <p:nvPr>
            <p:ph idx="1"/>
          </p:nvPr>
        </p:nvSpPr>
        <p:spPr>
          <a:xfrm>
            <a:off x="457200" y="1295400"/>
            <a:ext cx="8229600" cy="4830763"/>
          </a:xfrm>
        </p:spPr>
        <p:txBody>
          <a:bodyPr>
            <a:noAutofit/>
          </a:bodyPr>
          <a:lstStyle/>
          <a:p>
            <a:r>
              <a:rPr lang="en-US" sz="2400" dirty="0" smtClean="0"/>
              <a:t>Construction began in 1163 A.D and was completed in 1345 A.D </a:t>
            </a:r>
          </a:p>
          <a:p>
            <a:r>
              <a:rPr lang="en-US" sz="2400" dirty="0" smtClean="0"/>
              <a:t>French – Gothic style architecture </a:t>
            </a:r>
          </a:p>
          <a:p>
            <a:r>
              <a:rPr lang="en-US" sz="2400" dirty="0" smtClean="0"/>
              <a:t>Translation of the name means “Our lady of Paris” </a:t>
            </a:r>
          </a:p>
          <a:p>
            <a:r>
              <a:rPr lang="en-US" sz="2400" dirty="0"/>
              <a:t>Architects: Pierre de </a:t>
            </a:r>
            <a:r>
              <a:rPr lang="en-US" sz="2400" dirty="0" smtClean="0"/>
              <a:t>Montreuil and Jean-Baptiste-Antoine</a:t>
            </a:r>
          </a:p>
          <a:p>
            <a:r>
              <a:rPr lang="en-US" sz="2400" dirty="0"/>
              <a:t>Over its vast history the Cathedral has suffered considerable damage, not least during the French Revolution in 1786. Fortunately it was sympathetically restored and continued to attract attention from around the world. </a:t>
            </a:r>
            <a:endParaRPr lang="en-US" sz="2400" dirty="0"/>
          </a:p>
          <a:p>
            <a:r>
              <a:rPr lang="en-US" sz="2400" dirty="0"/>
              <a:t>The Cathedral of Notre Dame is probably best known for its relation to the story of the Hunchback of Notre Dame, made famous by the numerous cartoons and movies inspired by it.</a:t>
            </a:r>
          </a:p>
        </p:txBody>
      </p:sp>
    </p:spTree>
    <p:extLst>
      <p:ext uri="{BB962C8B-B14F-4D97-AF65-F5344CB8AC3E}">
        <p14:creationId xmlns:p14="http://schemas.microsoft.com/office/powerpoint/2010/main" val="2071644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5364163"/>
          </a:xfrm>
        </p:spPr>
        <p:txBody>
          <a:bodyPr/>
          <a:lstStyle/>
          <a:p>
            <a:endParaRPr lang="en-US" dirty="0" smtClean="0"/>
          </a:p>
          <a:p>
            <a:pPr marL="0" indent="0" algn="ctr">
              <a:buNone/>
            </a:pPr>
            <a:r>
              <a:rPr lang="en-US" sz="6600" dirty="0" smtClean="0">
                <a:solidFill>
                  <a:srgbClr val="4D269A"/>
                </a:solidFill>
                <a:latin typeface="Algerian" pitchFamily="82" charset="0"/>
              </a:rPr>
              <a:t>Stone Age: 30,000 B.C. – 2500 B.C. </a:t>
            </a:r>
            <a:endParaRPr lang="en-US" sz="6600" dirty="0">
              <a:solidFill>
                <a:srgbClr val="4D269A"/>
              </a:solidFill>
              <a:latin typeface="Algerian" pitchFamily="82" charset="0"/>
            </a:endParaRPr>
          </a:p>
          <a:p>
            <a:pPr marL="0" indent="0">
              <a:buNone/>
            </a:pPr>
            <a:endParaRPr lang="en-US" dirty="0" smtClean="0"/>
          </a:p>
          <a:p>
            <a:pPr algn="ctr"/>
            <a:r>
              <a:rPr lang="en-US" dirty="0" smtClean="0"/>
              <a:t>Characteristics: Cave Paintings, </a:t>
            </a:r>
            <a:r>
              <a:rPr lang="en-US" dirty="0"/>
              <a:t>f</a:t>
            </a:r>
            <a:r>
              <a:rPr lang="en-US" dirty="0" smtClean="0"/>
              <a:t>ertility goddesses, and giant structural forms. </a:t>
            </a:r>
            <a:endParaRPr lang="en-US" dirty="0"/>
          </a:p>
        </p:txBody>
      </p:sp>
    </p:spTree>
    <p:extLst>
      <p:ext uri="{BB962C8B-B14F-4D97-AF65-F5344CB8AC3E}">
        <p14:creationId xmlns:p14="http://schemas.microsoft.com/office/powerpoint/2010/main" val="3363359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152400"/>
            <a:ext cx="4876800" cy="6502400"/>
          </a:xfrm>
          <a:prstGeom prst="rect">
            <a:avLst/>
          </a:prstGeom>
        </p:spPr>
      </p:pic>
    </p:spTree>
    <p:extLst>
      <p:ext uri="{BB962C8B-B14F-4D97-AF65-F5344CB8AC3E}">
        <p14:creationId xmlns:p14="http://schemas.microsoft.com/office/powerpoint/2010/main" val="3533470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81000"/>
            <a:ext cx="8229600" cy="5822442"/>
          </a:xfrm>
          <a:prstGeom prst="rect">
            <a:avLst/>
          </a:prstGeom>
        </p:spPr>
      </p:pic>
    </p:spTree>
    <p:extLst>
      <p:ext uri="{BB962C8B-B14F-4D97-AF65-F5344CB8AC3E}">
        <p14:creationId xmlns:p14="http://schemas.microsoft.com/office/powerpoint/2010/main" val="26542406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1447800"/>
            <a:ext cx="8229600" cy="4678363"/>
          </a:xfrm>
        </p:spPr>
        <p:txBody>
          <a:bodyPr>
            <a:normAutofit/>
          </a:bodyPr>
          <a:lstStyle/>
          <a:p>
            <a:pPr marL="0" indent="0" algn="ctr">
              <a:buNone/>
            </a:pPr>
            <a:r>
              <a:rPr lang="en-US" sz="4800" dirty="0" smtClean="0">
                <a:solidFill>
                  <a:srgbClr val="4D269A"/>
                </a:solidFill>
                <a:latin typeface="Algerian" pitchFamily="82" charset="0"/>
              </a:rPr>
              <a:t>Early and high renaissance</a:t>
            </a:r>
            <a:r>
              <a:rPr lang="en-US" sz="4800" dirty="0" smtClean="0">
                <a:solidFill>
                  <a:srgbClr val="4D269A"/>
                </a:solidFill>
                <a:latin typeface="Algerian" pitchFamily="82" charset="0"/>
              </a:rPr>
              <a:t> :</a:t>
            </a:r>
            <a:r>
              <a:rPr lang="en-US" sz="4800" dirty="0">
                <a:solidFill>
                  <a:srgbClr val="4D269A"/>
                </a:solidFill>
                <a:latin typeface="Algerian" pitchFamily="82" charset="0"/>
              </a:rPr>
              <a:t> </a:t>
            </a:r>
            <a:r>
              <a:rPr lang="en-US" sz="4800" dirty="0" smtClean="0">
                <a:solidFill>
                  <a:srgbClr val="4D269A"/>
                </a:solidFill>
                <a:latin typeface="Algerian" pitchFamily="82" charset="0"/>
              </a:rPr>
              <a:t>1400</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1500 </a:t>
            </a:r>
            <a:r>
              <a:rPr lang="en-US" sz="4800" dirty="0" smtClean="0">
                <a:solidFill>
                  <a:srgbClr val="4D269A"/>
                </a:solidFill>
                <a:latin typeface="Algerian" pitchFamily="82" charset="0"/>
              </a:rPr>
              <a:t>A.D</a:t>
            </a:r>
          </a:p>
          <a:p>
            <a:pPr marL="0" indent="0" algn="ctr">
              <a:buNone/>
            </a:pPr>
            <a:endParaRPr lang="en-US" sz="4800" dirty="0" smtClean="0">
              <a:solidFill>
                <a:srgbClr val="4D269A"/>
              </a:solidFill>
              <a:latin typeface="Algerian" pitchFamily="82" charset="0"/>
            </a:endParaRPr>
          </a:p>
          <a:p>
            <a:pPr algn="ctr"/>
            <a:r>
              <a:rPr lang="en-US" sz="3600" dirty="0" smtClean="0"/>
              <a:t>Characteristics</a:t>
            </a:r>
            <a:r>
              <a:rPr lang="en-US" sz="3600" dirty="0" smtClean="0"/>
              <a:t>: Rebirth of classical culture </a:t>
            </a:r>
            <a:endParaRPr lang="en-US" sz="3600" dirty="0"/>
          </a:p>
        </p:txBody>
      </p:sp>
    </p:spTree>
    <p:extLst>
      <p:ext uri="{BB962C8B-B14F-4D97-AF65-F5344CB8AC3E}">
        <p14:creationId xmlns:p14="http://schemas.microsoft.com/office/powerpoint/2010/main" val="2574650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Botticelli – The Birth of Venus </a:t>
            </a:r>
            <a:endParaRPr lang="en-US" dirty="0">
              <a:latin typeface="Algerian" panose="04020705040A02060702" pitchFamily="82" charset="0"/>
            </a:endParaRPr>
          </a:p>
        </p:txBody>
      </p:sp>
      <p:sp>
        <p:nvSpPr>
          <p:cNvPr id="3" name="Content Placeholder 2"/>
          <p:cNvSpPr>
            <a:spLocks noGrp="1"/>
          </p:cNvSpPr>
          <p:nvPr>
            <p:ph idx="1"/>
          </p:nvPr>
        </p:nvSpPr>
        <p:spPr/>
        <p:txBody>
          <a:bodyPr>
            <a:normAutofit fontScale="70000" lnSpcReduction="20000"/>
          </a:bodyPr>
          <a:lstStyle/>
          <a:p>
            <a:r>
              <a:rPr lang="en-US" dirty="0" smtClean="0"/>
              <a:t>Created 1484-1486 A.D </a:t>
            </a:r>
          </a:p>
          <a:p>
            <a:r>
              <a:rPr lang="en-US" dirty="0" smtClean="0"/>
              <a:t>Tempera on canvas (usually artists worked on wood at the time) </a:t>
            </a:r>
          </a:p>
          <a:p>
            <a:r>
              <a:rPr lang="en-US" dirty="0"/>
              <a:t>The theme of the Birth of Venus was taken from the writings of the ancient poet, Homer.  According to the traditional account, after Venus was born, she rode on a seashell and sea foam to the island of Cythera</a:t>
            </a:r>
            <a:r>
              <a:rPr lang="en-US" dirty="0" smtClean="0"/>
              <a:t>.</a:t>
            </a:r>
          </a:p>
          <a:p>
            <a:r>
              <a:rPr lang="en-US" dirty="0" smtClean="0"/>
              <a:t>In the painting Venus is prominently depicted in the center, born out of the foam as she rides to shore.  On the left, the figure of Zephyrus carries the nymph Aura as he blows the wind to guide Venus.</a:t>
            </a:r>
          </a:p>
          <a:p>
            <a:r>
              <a:rPr lang="en-US" dirty="0" smtClean="0"/>
              <a:t>One </a:t>
            </a:r>
            <a:r>
              <a:rPr lang="en-US" dirty="0"/>
              <a:t>importance in this painting is the nudity of Venus.  The depiction of nude women was not something that was normally done in </a:t>
            </a:r>
            <a:r>
              <a:rPr lang="en-US" dirty="0" smtClean="0"/>
              <a:t>this era.</a:t>
            </a:r>
            <a:r>
              <a:rPr lang="en-US" dirty="0"/>
              <a:t>  For the modeling of this figure, Botticelli turned to an Aphrodite </a:t>
            </a:r>
            <a:r>
              <a:rPr lang="en-US" dirty="0" smtClean="0"/>
              <a:t>statue. </a:t>
            </a:r>
            <a:endParaRPr lang="en-US" dirty="0"/>
          </a:p>
        </p:txBody>
      </p:sp>
    </p:spTree>
    <p:extLst>
      <p:ext uri="{BB962C8B-B14F-4D97-AF65-F5344CB8AC3E}">
        <p14:creationId xmlns:p14="http://schemas.microsoft.com/office/powerpoint/2010/main" val="3358648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839200" cy="5550396"/>
          </a:xfrm>
          <a:prstGeom prst="rect">
            <a:avLst/>
          </a:prstGeom>
        </p:spPr>
      </p:pic>
    </p:spTree>
    <p:extLst>
      <p:ext uri="{BB962C8B-B14F-4D97-AF65-F5344CB8AC3E}">
        <p14:creationId xmlns:p14="http://schemas.microsoft.com/office/powerpoint/2010/main" val="2781334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
            <a:ext cx="5658150" cy="6183908"/>
          </a:xfrm>
          <a:prstGeom prst="rect">
            <a:avLst/>
          </a:prstGeom>
        </p:spPr>
      </p:pic>
    </p:spTree>
    <p:extLst>
      <p:ext uri="{BB962C8B-B14F-4D97-AF65-F5344CB8AC3E}">
        <p14:creationId xmlns:p14="http://schemas.microsoft.com/office/powerpoint/2010/main" val="3568634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dirty="0" smtClean="0">
                <a:latin typeface="Algerian" panose="04020705040A02060702" pitchFamily="82" charset="0"/>
              </a:rPr>
              <a:t>Michelangelo - Creation of Adam</a:t>
            </a:r>
            <a:endParaRPr lang="en-US" sz="3700" dirty="0">
              <a:latin typeface="Algerian" panose="04020705040A02060702" pitchFamily="82" charset="0"/>
            </a:endParaRPr>
          </a:p>
        </p:txBody>
      </p:sp>
      <p:sp>
        <p:nvSpPr>
          <p:cNvPr id="3" name="Content Placeholder 2"/>
          <p:cNvSpPr>
            <a:spLocks noGrp="1"/>
          </p:cNvSpPr>
          <p:nvPr>
            <p:ph idx="1"/>
          </p:nvPr>
        </p:nvSpPr>
        <p:spPr/>
        <p:txBody>
          <a:bodyPr>
            <a:normAutofit fontScale="62500" lnSpcReduction="20000"/>
          </a:bodyPr>
          <a:lstStyle/>
          <a:p>
            <a:r>
              <a:rPr lang="en-US" dirty="0" smtClean="0"/>
              <a:t>Painted on the ceiling of the Sistine Chapel in the Vatican</a:t>
            </a:r>
          </a:p>
          <a:p>
            <a:r>
              <a:rPr lang="en-US" dirty="0" smtClean="0"/>
              <a:t>1508-1512 A.D</a:t>
            </a:r>
          </a:p>
          <a:p>
            <a:r>
              <a:rPr lang="en-US" dirty="0" smtClean="0"/>
              <a:t>This painting differs from typical creation scenes painted at the time. God is on the right and Adam is on the left. </a:t>
            </a:r>
          </a:p>
          <a:p>
            <a:r>
              <a:rPr lang="en-US" dirty="0"/>
              <a:t>God is shown inside a floating nebulous form made up of  drapery and other figures.  The form is supported on angels who fly without wings, but whose flight is made clear by the drapery which whips out from underneath them. God is depicted as an elderly, yet muscular, man with grey hair and a long beard which react to the forward movement of flight. </a:t>
            </a:r>
            <a:r>
              <a:rPr lang="en-US" dirty="0" smtClean="0"/>
              <a:t>Rather </a:t>
            </a:r>
            <a:r>
              <a:rPr lang="en-US" dirty="0"/>
              <a:t>than wearing royal garments and depicted as an all-powerful ruler, he wears only a light tunic which leaves much of his arms and legs exposed.  </a:t>
            </a:r>
            <a:endParaRPr lang="en-US" dirty="0" smtClean="0"/>
          </a:p>
          <a:p>
            <a:r>
              <a:rPr lang="en-US" dirty="0"/>
              <a:t>Unlike the figure of God, who is </a:t>
            </a:r>
            <a:r>
              <a:rPr lang="en-US" dirty="0" smtClean="0"/>
              <a:t>outstretched, </a:t>
            </a:r>
            <a:r>
              <a:rPr lang="en-US" dirty="0"/>
              <a:t>Adam is depicted as a lounging figure who rather lackadaisically responds to God’s imminent touch.  This touch will not only give life to Adam, but will give life to all mankind.  It is, therefore, the birth of the human race. </a:t>
            </a:r>
            <a:endParaRPr lang="en-US" dirty="0"/>
          </a:p>
        </p:txBody>
      </p:sp>
    </p:spTree>
    <p:extLst>
      <p:ext uri="{BB962C8B-B14F-4D97-AF65-F5344CB8AC3E}">
        <p14:creationId xmlns:p14="http://schemas.microsoft.com/office/powerpoint/2010/main" val="1123825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17578"/>
            <a:ext cx="8248650" cy="6640422"/>
          </a:xfrm>
          <a:prstGeom prst="rect">
            <a:avLst/>
          </a:prstGeom>
        </p:spPr>
      </p:pic>
    </p:spTree>
    <p:extLst>
      <p:ext uri="{BB962C8B-B14F-4D97-AF65-F5344CB8AC3E}">
        <p14:creationId xmlns:p14="http://schemas.microsoft.com/office/powerpoint/2010/main" val="1943894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1447800"/>
            <a:ext cx="8229600" cy="4678363"/>
          </a:xfrm>
        </p:spPr>
        <p:txBody>
          <a:bodyPr>
            <a:normAutofit fontScale="92500"/>
          </a:bodyPr>
          <a:lstStyle/>
          <a:p>
            <a:pPr marL="0" indent="0" algn="ctr">
              <a:buNone/>
            </a:pPr>
            <a:r>
              <a:rPr lang="en-US" sz="4800" dirty="0" smtClean="0">
                <a:solidFill>
                  <a:srgbClr val="4D269A"/>
                </a:solidFill>
                <a:latin typeface="Algerian" pitchFamily="82" charset="0"/>
              </a:rPr>
              <a:t>Venetian and northern renaissance</a:t>
            </a:r>
            <a:r>
              <a:rPr lang="en-US" sz="4800" dirty="0" smtClean="0">
                <a:solidFill>
                  <a:srgbClr val="4D269A"/>
                </a:solidFill>
                <a:latin typeface="Algerian" pitchFamily="82" charset="0"/>
              </a:rPr>
              <a:t> :</a:t>
            </a:r>
            <a:r>
              <a:rPr lang="en-US" sz="4800" dirty="0">
                <a:solidFill>
                  <a:srgbClr val="4D269A"/>
                </a:solidFill>
                <a:latin typeface="Algerian" pitchFamily="82" charset="0"/>
              </a:rPr>
              <a:t> </a:t>
            </a:r>
            <a:r>
              <a:rPr lang="en-US" sz="4800" dirty="0" smtClean="0">
                <a:solidFill>
                  <a:srgbClr val="4D269A"/>
                </a:solidFill>
                <a:latin typeface="Algerian" pitchFamily="82" charset="0"/>
              </a:rPr>
              <a:t>1430</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 </a:t>
            </a:r>
            <a:r>
              <a:rPr lang="en-US" sz="4800" dirty="0" smtClean="0">
                <a:solidFill>
                  <a:srgbClr val="4D269A"/>
                </a:solidFill>
                <a:latin typeface="Algerian" pitchFamily="82" charset="0"/>
              </a:rPr>
              <a:t>1550 </a:t>
            </a:r>
            <a:r>
              <a:rPr lang="en-US" sz="4800" dirty="0" smtClean="0">
                <a:solidFill>
                  <a:srgbClr val="4D269A"/>
                </a:solidFill>
                <a:latin typeface="Algerian" pitchFamily="82" charset="0"/>
              </a:rPr>
              <a:t>A.D</a:t>
            </a:r>
          </a:p>
          <a:p>
            <a:pPr marL="0" indent="0" algn="ctr">
              <a:buNone/>
            </a:pPr>
            <a:endParaRPr lang="en-US" sz="4800" dirty="0" smtClean="0">
              <a:solidFill>
                <a:srgbClr val="4D269A"/>
              </a:solidFill>
              <a:latin typeface="Algerian" pitchFamily="82" charset="0"/>
            </a:endParaRPr>
          </a:p>
          <a:p>
            <a:pPr algn="ctr"/>
            <a:r>
              <a:rPr lang="en-US" sz="3600" dirty="0" smtClean="0"/>
              <a:t>Characteristics</a:t>
            </a:r>
            <a:r>
              <a:rPr lang="en-US" sz="3600" dirty="0" smtClean="0"/>
              <a:t>: Renaissance spreads North </a:t>
            </a:r>
            <a:r>
              <a:rPr lang="en-US" sz="3600" dirty="0"/>
              <a:t>t</a:t>
            </a:r>
            <a:r>
              <a:rPr lang="en-US" sz="3600" dirty="0" smtClean="0"/>
              <a:t>owards France and the low countries – Poland, Germany, and England </a:t>
            </a:r>
            <a:endParaRPr lang="en-US" sz="3600" dirty="0"/>
          </a:p>
        </p:txBody>
      </p:sp>
    </p:spTree>
    <p:extLst>
      <p:ext uri="{BB962C8B-B14F-4D97-AF65-F5344CB8AC3E}">
        <p14:creationId xmlns:p14="http://schemas.microsoft.com/office/powerpoint/2010/main" val="284208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sz="4000" dirty="0" smtClean="0">
                <a:latin typeface="Algerian" pitchFamily="82" charset="0"/>
              </a:rPr>
              <a:t>Lascaux Cave Paintings</a:t>
            </a:r>
            <a:endParaRPr lang="en-US" sz="4000" dirty="0">
              <a:latin typeface="Algerian" pitchFamily="82" charset="0"/>
            </a:endParaRPr>
          </a:p>
        </p:txBody>
      </p:sp>
      <p:sp>
        <p:nvSpPr>
          <p:cNvPr id="3" name="Content Placeholder 2"/>
          <p:cNvSpPr>
            <a:spLocks noGrp="1"/>
          </p:cNvSpPr>
          <p:nvPr>
            <p:ph idx="1"/>
          </p:nvPr>
        </p:nvSpPr>
        <p:spPr>
          <a:xfrm>
            <a:off x="457200" y="1295400"/>
            <a:ext cx="8229600" cy="4830763"/>
          </a:xfrm>
        </p:spPr>
        <p:txBody>
          <a:bodyPr>
            <a:normAutofit lnSpcReduction="10000"/>
          </a:bodyPr>
          <a:lstStyle/>
          <a:p>
            <a:r>
              <a:rPr lang="en-US" dirty="0" smtClean="0"/>
              <a:t>15,000 B.C – Found in Western Europe (what is now France and Spain) </a:t>
            </a:r>
          </a:p>
          <a:p>
            <a:r>
              <a:rPr lang="en-US" dirty="0" smtClean="0"/>
              <a:t>It represents the earliest evidence of the human capacity to interpret and give meaning to surroundings. </a:t>
            </a:r>
          </a:p>
          <a:p>
            <a:r>
              <a:rPr lang="en-US" dirty="0" smtClean="0"/>
              <a:t>Although there is one painting of a human most of the paintings depict animals found in the surrounding landscape, such as horses, bison, mammoths, ibex, aurochs, deer, bears, and wolves.</a:t>
            </a:r>
            <a:endParaRPr lang="en-US" dirty="0"/>
          </a:p>
        </p:txBody>
      </p:sp>
    </p:spTree>
    <p:extLst>
      <p:ext uri="{BB962C8B-B14F-4D97-AF65-F5344CB8AC3E}">
        <p14:creationId xmlns:p14="http://schemas.microsoft.com/office/powerpoint/2010/main" val="2759925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1272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65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5364"/>
            <a:ext cx="8393546" cy="593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472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latin typeface="Algerian" pitchFamily="82" charset="0"/>
              </a:rPr>
              <a:t>Venus of </a:t>
            </a:r>
            <a:r>
              <a:rPr lang="en-US" dirty="0" err="1" smtClean="0">
                <a:latin typeface="Algerian" pitchFamily="82" charset="0"/>
              </a:rPr>
              <a:t>Willendorf</a:t>
            </a:r>
            <a:r>
              <a:rPr lang="en-US" dirty="0" smtClean="0">
                <a:latin typeface="Algerian" pitchFamily="82" charset="0"/>
              </a:rPr>
              <a:t> </a:t>
            </a:r>
            <a:endParaRPr lang="en-US" dirty="0">
              <a:latin typeface="Algerian" pitchFamily="82" charset="0"/>
            </a:endParaRPr>
          </a:p>
        </p:txBody>
      </p:sp>
      <p:sp>
        <p:nvSpPr>
          <p:cNvPr id="3" name="Content Placeholder 2"/>
          <p:cNvSpPr>
            <a:spLocks noGrp="1"/>
          </p:cNvSpPr>
          <p:nvPr>
            <p:ph idx="1"/>
          </p:nvPr>
        </p:nvSpPr>
        <p:spPr>
          <a:xfrm>
            <a:off x="457200" y="1066800"/>
            <a:ext cx="8229600" cy="5334000"/>
          </a:xfrm>
        </p:spPr>
        <p:txBody>
          <a:bodyPr>
            <a:normAutofit lnSpcReduction="10000"/>
          </a:bodyPr>
          <a:lstStyle/>
          <a:p>
            <a:r>
              <a:rPr lang="en-US" dirty="0" smtClean="0"/>
              <a:t>Found in </a:t>
            </a:r>
            <a:r>
              <a:rPr lang="en-US" dirty="0" err="1" smtClean="0"/>
              <a:t>Willendorf</a:t>
            </a:r>
            <a:r>
              <a:rPr lang="en-US" dirty="0" smtClean="0"/>
              <a:t>, Austria </a:t>
            </a:r>
          </a:p>
          <a:p>
            <a:r>
              <a:rPr lang="en-US" dirty="0" smtClean="0"/>
              <a:t>Scientists changed the date of origination of this sculpture 3 times until they had a more accurate method of dating. </a:t>
            </a:r>
          </a:p>
          <a:p>
            <a:r>
              <a:rPr lang="en-US" dirty="0" smtClean="0"/>
              <a:t>The newest and most accurate dates are between 24,000 B.C. – 22,000 B.C. </a:t>
            </a:r>
          </a:p>
          <a:p>
            <a:r>
              <a:rPr lang="en-US" dirty="0" smtClean="0"/>
              <a:t>She was constructed by </a:t>
            </a:r>
            <a:r>
              <a:rPr lang="en-US" dirty="0" err="1" smtClean="0"/>
              <a:t>Paleolithic</a:t>
            </a:r>
            <a:r>
              <a:rPr lang="en-US" dirty="0" smtClean="0"/>
              <a:t> humans. These humans still only had basic instincts and thought processes. Therefore the artist. exaggerated the woman’s body based on how they viewed successful sexual reproduction. </a:t>
            </a:r>
          </a:p>
          <a:p>
            <a:pPr marL="0" indent="0">
              <a:buNone/>
            </a:pPr>
            <a:endParaRPr lang="en-US" dirty="0"/>
          </a:p>
        </p:txBody>
      </p:sp>
    </p:spTree>
    <p:extLst>
      <p:ext uri="{BB962C8B-B14F-4D97-AF65-F5344CB8AC3E}">
        <p14:creationId xmlns:p14="http://schemas.microsoft.com/office/powerpoint/2010/main" val="1594868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4031391"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7927" y="152400"/>
            <a:ext cx="4946074" cy="659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049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12207</TotalTime>
  <Words>1704</Words>
  <Application>Microsoft Office PowerPoint</Application>
  <PresentationFormat>On-screen Show (4:3)</PresentationFormat>
  <Paragraphs>120</Paragraphs>
  <Slides>48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Algerian</vt:lpstr>
      <vt:lpstr>Arial</vt:lpstr>
      <vt:lpstr>Calibri</vt:lpstr>
      <vt:lpstr>Office Theme</vt:lpstr>
      <vt:lpstr>ART HISTORY </vt:lpstr>
      <vt:lpstr>Time Periods Used </vt:lpstr>
      <vt:lpstr>PowerPoint Presentation</vt:lpstr>
      <vt:lpstr>PowerPoint Presentation</vt:lpstr>
      <vt:lpstr>Lascaux Cave Paintings</vt:lpstr>
      <vt:lpstr>PowerPoint Presentation</vt:lpstr>
      <vt:lpstr>PowerPoint Presentation</vt:lpstr>
      <vt:lpstr>Venus of Willendorf </vt:lpstr>
      <vt:lpstr>PowerPoint Presentation</vt:lpstr>
      <vt:lpstr>Carbon Dating : What is it?</vt:lpstr>
      <vt:lpstr>PowerPoint Presentation</vt:lpstr>
      <vt:lpstr>Egyptian Book of the Dead</vt:lpstr>
      <vt:lpstr>PowerPoint Presentation</vt:lpstr>
      <vt:lpstr>PowerPoint Presentation</vt:lpstr>
      <vt:lpstr>Throne of Tutankhamun</vt:lpstr>
      <vt:lpstr>PowerPoint Presentation</vt:lpstr>
      <vt:lpstr>PowerPoint Presentation</vt:lpstr>
      <vt:lpstr>GREEK ART – THE HELLENISTIC PERIOD: 850-31 B.C </vt:lpstr>
      <vt:lpstr>Hellenistic</vt:lpstr>
      <vt:lpstr>Parthenon</vt:lpstr>
      <vt:lpstr>PowerPoint Presentation</vt:lpstr>
      <vt:lpstr>PowerPoint Presentation</vt:lpstr>
      <vt:lpstr>Athena Parthenos </vt:lpstr>
      <vt:lpstr>PowerPoint Presentation</vt:lpstr>
      <vt:lpstr>PowerPoint Presentation</vt:lpstr>
      <vt:lpstr>PowerPoint Presentation</vt:lpstr>
      <vt:lpstr>Roman Art: 500 B.C – 476 A.D.</vt:lpstr>
      <vt:lpstr>Roman Colosseum </vt:lpstr>
      <vt:lpstr>PowerPoint Presentation</vt:lpstr>
      <vt:lpstr>PowerPoint Presentation</vt:lpstr>
      <vt:lpstr>PowerPoint Presentation</vt:lpstr>
      <vt:lpstr>Katsushika Hokusai: The Great Wave at Kanagawa (from a series of 36) </vt:lpstr>
      <vt:lpstr>PowerPoint Presentation</vt:lpstr>
      <vt:lpstr>Utagawa Hiroshige :  Shimôsa Province – from the series famous places in sixty-odd provinces </vt:lpstr>
      <vt:lpstr>PowerPoint Presentation</vt:lpstr>
      <vt:lpstr>PowerPoint Presentation</vt:lpstr>
      <vt:lpstr>Giotto – Stigmatization of St. Francis</vt:lpstr>
      <vt:lpstr>PowerPoint Presentation</vt:lpstr>
      <vt:lpstr>Notre-Dame de Paris </vt:lpstr>
      <vt:lpstr>PowerPoint Presentation</vt:lpstr>
      <vt:lpstr>PowerPoint Presentation</vt:lpstr>
      <vt:lpstr>PowerPoint Presentation</vt:lpstr>
      <vt:lpstr>Botticelli – The Birth of Venus </vt:lpstr>
      <vt:lpstr>PowerPoint Presentation</vt:lpstr>
      <vt:lpstr>PowerPoint Presentation</vt:lpstr>
      <vt:lpstr>Michelangelo - Creation of Adam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HISTORY</dc:title>
  <dc:creator>Alexandra Martinez</dc:creator>
  <cp:lastModifiedBy>Alexandra Martinez</cp:lastModifiedBy>
  <cp:revision>47</cp:revision>
  <dcterms:created xsi:type="dcterms:W3CDTF">2014-04-30T05:35:30Z</dcterms:created>
  <dcterms:modified xsi:type="dcterms:W3CDTF">2018-02-07T18:34:38Z</dcterms:modified>
</cp:coreProperties>
</file>